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4" r:id="rId7"/>
    <p:sldId id="266" r:id="rId8"/>
    <p:sldId id="276" r:id="rId9"/>
    <p:sldId id="265" r:id="rId10"/>
    <p:sldId id="275" r:id="rId11"/>
    <p:sldId id="271" r:id="rId12"/>
    <p:sldId id="272" r:id="rId13"/>
    <p:sldId id="277" r:id="rId14"/>
    <p:sldId id="278" r:id="rId15"/>
    <p:sldId id="279" r:id="rId16"/>
    <p:sldId id="280" r:id="rId17"/>
    <p:sldId id="261" r:id="rId18"/>
  </p:sldIdLst>
  <p:sldSz cx="9144000" cy="6858000" type="screen4x3"/>
  <p:notesSz cx="6608763" cy="86868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CC0000"/>
    <a:srgbClr val="0033CC"/>
    <a:srgbClr val="0000FF"/>
    <a:srgbClr val="FF0000"/>
    <a:srgbClr val="0066FF"/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9" autoAdjust="0"/>
    <p:restoredTop sz="94660"/>
  </p:normalViewPr>
  <p:slideViewPr>
    <p:cSldViewPr>
      <p:cViewPr>
        <p:scale>
          <a:sx n="89" d="100"/>
          <a:sy n="89" d="100"/>
        </p:scale>
        <p:origin x="-546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43325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43325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fld id="{AFCAF6C6-D9E5-4167-B232-CA5F06C74417}" type="slidenum">
              <a:rPr lang="sr-Latn-CS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43325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1888" y="650875"/>
            <a:ext cx="4343400" cy="3257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0400" y="4125913"/>
            <a:ext cx="5287963" cy="391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43325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fld id="{6D87E821-3195-447C-B3C6-D5731471C72D}" type="slidenum">
              <a:rPr lang="sr-Latn-CS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7E821-3195-447C-B3C6-D5731471C72D}" type="slidenum">
              <a:rPr lang="sr-Latn-CS" smtClean="0"/>
              <a:pPr/>
              <a:t>1</a:t>
            </a:fld>
            <a:endParaRPr lang="sr-Latn-C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79388" y="2205038"/>
            <a:ext cx="8216900" cy="1042987"/>
          </a:xfrm>
        </p:spPr>
        <p:txBody>
          <a:bodyPr/>
          <a:lstStyle>
            <a:lvl1pPr algn="ctr">
              <a:defRPr sz="4200"/>
            </a:lvl1pPr>
          </a:lstStyle>
          <a:p>
            <a:r>
              <a:rPr lang="sr-Latn-CS" altLang="en-US"/>
              <a:t>Click to edit Master title style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789363"/>
            <a:ext cx="8208963" cy="811212"/>
          </a:xfrm>
        </p:spPr>
        <p:txBody>
          <a:bodyPr/>
          <a:lstStyle>
            <a:lvl1pPr marL="0" indent="0" algn="ctr">
              <a:buFontTx/>
              <a:buNone/>
              <a:defRPr sz="3200"/>
            </a:lvl1pPr>
          </a:lstStyle>
          <a:p>
            <a:r>
              <a:rPr lang="sr-Latn-CS" altLang="en-US"/>
              <a:t>Click to edit Master subtitle style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sr-Latn-CS" altLang="en-US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04BB24B-266E-4CC6-8ABA-A236B7487187}" type="slidenum">
              <a:rPr lang="sr-Latn-CS" altLang="en-US"/>
              <a:pPr/>
              <a:t>‹#›</a:t>
            </a:fld>
            <a:endParaRPr lang="sr-Latn-CS" altLang="en-US"/>
          </a:p>
        </p:txBody>
      </p:sp>
      <p:pic>
        <p:nvPicPr>
          <p:cNvPr id="18474" name="Picture 4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68263"/>
            <a:ext cx="5040312" cy="1200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5B97F6-D811-4770-AA9F-4E2787F8D57E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29CD9C-4ACD-48D5-84C8-0F05D9D9379C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502170A-1320-4C04-A72B-FC2E5D218816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6D926E7-8C3A-4214-8530-A745162FE67E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039729-00A2-45A2-A5EA-D044B9F95C23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A91E424-A0DC-4A83-B2E2-42128D2B63A7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EEF6EF4-F7AD-47EF-903C-C2B7B1E63F2B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664F2B-BE4F-4286-93E8-0666CC403158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FF9C1F7-F545-4BF3-936E-A487F4B32294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1DA1E3-0B3A-40CE-AC6C-FD8F9CDEB4A6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82184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title style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text styles</a:t>
            </a:r>
          </a:p>
          <a:p>
            <a:pPr lvl="1"/>
            <a:r>
              <a:rPr lang="sr-Latn-CS" altLang="en-US" smtClean="0"/>
              <a:t>Second level</a:t>
            </a:r>
          </a:p>
          <a:p>
            <a:pPr lvl="2"/>
            <a:r>
              <a:rPr lang="sr-Latn-CS" altLang="en-US" smtClean="0"/>
              <a:t>Third level</a:t>
            </a:r>
          </a:p>
          <a:p>
            <a:pPr lvl="3"/>
            <a:r>
              <a:rPr lang="sr-Latn-CS" altLang="en-US" smtClean="0"/>
              <a:t>Fourth level</a:t>
            </a:r>
          </a:p>
          <a:p>
            <a:pPr lvl="4"/>
            <a:r>
              <a:rPr lang="sr-Latn-CS" altLang="en-US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sr-Latn-CS" alt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D8B1428E-160F-4C4D-B6A1-6B5655227602}" type="slidenum">
              <a:rPr lang="sr-Latn-CS" altLang="en-US"/>
              <a:pPr/>
              <a:t>‹#›</a:t>
            </a:fld>
            <a:endParaRPr lang="sr-Latn-CS" altLang="en-US"/>
          </a:p>
        </p:txBody>
      </p:sp>
      <p:sp>
        <p:nvSpPr>
          <p:cNvPr id="17448" name="Line 40"/>
          <p:cNvSpPr>
            <a:spLocks noChangeShapeType="1"/>
          </p:cNvSpPr>
          <p:nvPr userDrawn="1"/>
        </p:nvSpPr>
        <p:spPr bwMode="auto">
          <a:xfrm flipV="1">
            <a:off x="395288" y="1341438"/>
            <a:ext cx="8351837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49" name="Line 41"/>
          <p:cNvSpPr>
            <a:spLocks noChangeShapeType="1"/>
          </p:cNvSpPr>
          <p:nvPr userDrawn="1"/>
        </p:nvSpPr>
        <p:spPr bwMode="auto">
          <a:xfrm>
            <a:off x="6084888" y="6597650"/>
            <a:ext cx="273685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50" name="Line 42"/>
          <p:cNvSpPr>
            <a:spLocks noChangeShapeType="1"/>
          </p:cNvSpPr>
          <p:nvPr userDrawn="1"/>
        </p:nvSpPr>
        <p:spPr bwMode="auto">
          <a:xfrm>
            <a:off x="8820150" y="5876925"/>
            <a:ext cx="0" cy="720725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51" name="Line 43"/>
          <p:cNvSpPr>
            <a:spLocks noChangeShapeType="1"/>
          </p:cNvSpPr>
          <p:nvPr userDrawn="1"/>
        </p:nvSpPr>
        <p:spPr bwMode="auto">
          <a:xfrm>
            <a:off x="4572000" y="260350"/>
            <a:ext cx="4176713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300"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8788" y="1412503"/>
            <a:ext cx="8216900" cy="1368425"/>
          </a:xfrm>
        </p:spPr>
        <p:txBody>
          <a:bodyPr/>
          <a:lstStyle/>
          <a:p>
            <a:r>
              <a:rPr lang="sr-Cyrl-CS" sz="2500" dirty="0"/>
              <a:t>ИНТЕГРИСАНЕ</a:t>
            </a:r>
            <a:r>
              <a:rPr lang="sr-Latn-CS" sz="2500" dirty="0"/>
              <a:t> </a:t>
            </a:r>
            <a:r>
              <a:rPr lang="sr-Cyrl-CS" sz="2500" dirty="0"/>
              <a:t>АКАДЕМСКЕ СТУДИЈЕ ФАРМАЦИЈЕ</a:t>
            </a:r>
            <a:br>
              <a:rPr lang="sr-Cyrl-CS" sz="2500" dirty="0"/>
            </a:br>
            <a:r>
              <a:rPr lang="sr-Cyrl-CS" sz="2500" dirty="0" smtClean="0"/>
              <a:t>И</a:t>
            </a:r>
            <a:r>
              <a:rPr lang="sr-Latn-RS" sz="2500" dirty="0" smtClean="0"/>
              <a:t>23</a:t>
            </a:r>
            <a:r>
              <a:rPr lang="sr-Latn-CS" sz="2500" dirty="0" smtClean="0"/>
              <a:t> </a:t>
            </a:r>
            <a:r>
              <a:rPr lang="sr-Cyrl-CS" sz="2500" dirty="0"/>
              <a:t>- </a:t>
            </a:r>
            <a:r>
              <a:rPr lang="sr-Cyrl-RS" sz="2500" dirty="0" smtClean="0"/>
              <a:t>Спортска фармација</a:t>
            </a:r>
            <a:r>
              <a:rPr lang="sr-Cyrl-CS" sz="2500" dirty="0"/>
              <a:t/>
            </a:r>
            <a:br>
              <a:rPr lang="sr-Cyrl-CS" sz="2500" dirty="0"/>
            </a:br>
            <a:r>
              <a:rPr lang="sr-Cyrl-CS" sz="2000" dirty="0"/>
              <a:t/>
            </a:r>
            <a:br>
              <a:rPr lang="sr-Cyrl-CS" sz="2000" dirty="0"/>
            </a:br>
            <a:r>
              <a:rPr lang="sr-Cyrl-CS" sz="2500" dirty="0">
                <a:solidFill>
                  <a:srgbClr val="CC0000"/>
                </a:solidFill>
              </a:rPr>
              <a:t>Предавање </a:t>
            </a:r>
            <a:r>
              <a:rPr lang="sr-Latn-RS" sz="2500" dirty="0" smtClean="0">
                <a:solidFill>
                  <a:srgbClr val="CC0000"/>
                </a:solidFill>
              </a:rPr>
              <a:t>5</a:t>
            </a:r>
            <a:endParaRPr lang="sr-Latn-CS" sz="2500" dirty="0">
              <a:solidFill>
                <a:srgbClr val="CC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5373240"/>
            <a:ext cx="8569325" cy="1152104"/>
          </a:xfrm>
        </p:spPr>
        <p:txBody>
          <a:bodyPr/>
          <a:lstStyle/>
          <a:p>
            <a:pPr>
              <a:tabLst>
                <a:tab pos="0" algn="l"/>
                <a:tab pos="8334375" algn="l"/>
              </a:tabLst>
            </a:pPr>
            <a:r>
              <a:rPr lang="ru-RU" b="1" dirty="0" smtClean="0">
                <a:solidFill>
                  <a:srgbClr val="C00000"/>
                </a:solidFill>
              </a:rPr>
              <a:t>	</a:t>
            </a:r>
            <a:r>
              <a:rPr lang="sr-Cyrl-RS" sz="3000" b="1" dirty="0" smtClean="0">
                <a:solidFill>
                  <a:srgbClr val="C00000"/>
                </a:solidFill>
              </a:rPr>
              <a:t>Проф</a:t>
            </a:r>
            <a:r>
              <a:rPr lang="sr-Cyrl-CS" sz="3000" b="1" dirty="0" smtClean="0">
                <a:solidFill>
                  <a:srgbClr val="C00000"/>
                </a:solidFill>
              </a:rPr>
              <a:t>. </a:t>
            </a:r>
            <a:r>
              <a:rPr lang="sr-Cyrl-CS" sz="3000" b="1" dirty="0">
                <a:solidFill>
                  <a:srgbClr val="C00000"/>
                </a:solidFill>
              </a:rPr>
              <a:t>др Марко Фолић</a:t>
            </a:r>
            <a:endParaRPr lang="en-US" sz="3000" b="1" dirty="0">
              <a:solidFill>
                <a:srgbClr val="C00000"/>
              </a:solidFill>
            </a:endParaRPr>
          </a:p>
          <a:p>
            <a:endParaRPr lang="sr-Latn-CS" sz="3000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23528" y="2924944"/>
            <a:ext cx="842486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5576" y="3431902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3600" b="1" dirty="0" smtClean="0"/>
              <a:t>Фармаколошка терапија </a:t>
            </a:r>
          </a:p>
          <a:p>
            <a:pPr algn="ctr"/>
            <a:r>
              <a:rPr lang="sr-Cyrl-RS" sz="3600" b="1" dirty="0" smtClean="0"/>
              <a:t>спортских повреда</a:t>
            </a:r>
            <a:endParaRPr lang="sr-Cyrl-RS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sr-Cyrl-RS" sz="3000" dirty="0" smtClean="0"/>
              <a:t>Парацетамол </a:t>
            </a:r>
            <a:br>
              <a:rPr lang="sr-Cyrl-RS" sz="3000" dirty="0" smtClean="0"/>
            </a:br>
            <a:r>
              <a:rPr lang="sr-Cyrl-RS" sz="3000" dirty="0" smtClean="0"/>
              <a:t>у лечењу спортских повреда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500" dirty="0" smtClean="0"/>
              <a:t>Аналгетско и антипиретско дејство; нема значајно антиинфламаторно и антиагрегационо дејство.</a:t>
            </a:r>
          </a:p>
          <a:p>
            <a:r>
              <a:rPr lang="sr-Cyrl-RS" sz="2500" dirty="0" smtClean="0"/>
              <a:t>Нема надражајни ефекат на гастроинтестинални тракт</a:t>
            </a:r>
          </a:p>
          <a:p>
            <a:r>
              <a:rPr lang="sr-Cyrl-RS" sz="2500" dirty="0" smtClean="0"/>
              <a:t>Безбедан лек, погодан за санацију бола код акутних повреда - статички бол </a:t>
            </a:r>
            <a:r>
              <a:rPr lang="sr-Cyrl-RS" sz="2500" i="1" dirty="0" smtClean="0"/>
              <a:t>(континуирано присутан бол, без обзира на покретање повређеног екстремитета)</a:t>
            </a:r>
            <a:endParaRPr lang="en-US" sz="2500" i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sr-Cyrl-RS" sz="3000" dirty="0" smtClean="0"/>
              <a:t>А</a:t>
            </a:r>
            <a:r>
              <a:rPr lang="en-US" sz="3000" dirty="0" smtClean="0"/>
              <a:t>цетилсалицилна киселина</a:t>
            </a:r>
            <a:br>
              <a:rPr lang="en-US" sz="3000" dirty="0" smtClean="0"/>
            </a:br>
            <a:r>
              <a:rPr lang="sr-Cyrl-RS" sz="3000" dirty="0" smtClean="0"/>
              <a:t>у лечењу спортских повреда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500" dirty="0" smtClean="0"/>
              <a:t>Иреверзибилно инхибира </a:t>
            </a:r>
            <a:r>
              <a:rPr lang="sr-Latn-RS" sz="2500" dirty="0" smtClean="0"/>
              <a:t>COX1 </a:t>
            </a:r>
            <a:r>
              <a:rPr lang="sr-Cyrl-RS" sz="2500" dirty="0" smtClean="0"/>
              <a:t>и </a:t>
            </a:r>
            <a:r>
              <a:rPr lang="sr-Latn-RS" sz="2500" dirty="0" smtClean="0"/>
              <a:t>COX2</a:t>
            </a:r>
            <a:endParaRPr lang="sr-Cyrl-RS" sz="2500" dirty="0" smtClean="0"/>
          </a:p>
          <a:p>
            <a:r>
              <a:rPr lang="sr-Cyrl-RS" sz="2500" dirty="0" smtClean="0"/>
              <a:t>Одлике: аналгетско, антипиретско, антиинфламаторно и антиагрегационо дејство </a:t>
            </a:r>
          </a:p>
          <a:p>
            <a:r>
              <a:rPr lang="sr-Cyrl-RS" sz="2500" dirty="0" smtClean="0"/>
              <a:t>Не препоручује се употреба након акутних повреда, обзиром да спречава агрегацију тромбоцита и последично може да погорша крварење повезано са акутном повредом </a:t>
            </a:r>
            <a:r>
              <a:rPr lang="sr-Cyrl-RS" sz="2500" i="1" dirty="0" smtClean="0"/>
              <a:t>(а тако и клиничку слику повреде)</a:t>
            </a:r>
            <a:r>
              <a:rPr lang="sr-Cyrl-RS" sz="2500" dirty="0" smtClean="0"/>
              <a:t>.</a:t>
            </a:r>
          </a:p>
          <a:p>
            <a:r>
              <a:rPr lang="sr-Cyrl-RS" sz="2500" dirty="0" smtClean="0"/>
              <a:t>ОПРЕЗ: Бројна нежељена дејства.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3642"/>
            <a:ext cx="8229600" cy="4411662"/>
          </a:xfrm>
        </p:spPr>
        <p:txBody>
          <a:bodyPr/>
          <a:lstStyle/>
          <a:p>
            <a:r>
              <a:rPr lang="sr-Cyrl-RS" sz="2500" dirty="0" smtClean="0"/>
              <a:t>Хетерогена група лекова</a:t>
            </a:r>
          </a:p>
          <a:p>
            <a:r>
              <a:rPr lang="sr-Cyrl-RS" sz="2500" dirty="0" smtClean="0"/>
              <a:t>Аналгетско, антипиретско, антиинфламаторно дејство</a:t>
            </a:r>
          </a:p>
          <a:p>
            <a:r>
              <a:rPr lang="sr-Cyrl-RS" sz="2500" dirty="0" smtClean="0"/>
              <a:t>Оправдана је примена код статичког бола </a:t>
            </a:r>
            <a:r>
              <a:rPr lang="sr-Cyrl-RS" sz="2200" i="1" dirty="0" smtClean="0"/>
              <a:t>(и у мировању)</a:t>
            </a:r>
            <a:r>
              <a:rPr lang="sr-Cyrl-RS" sz="2500" dirty="0" smtClean="0"/>
              <a:t>, као и хроничног бола </a:t>
            </a:r>
            <a:r>
              <a:rPr lang="sr-Cyrl-RS" sz="2200" i="1" dirty="0" smtClean="0"/>
              <a:t>(мишићи, тендинопатије, зглобови)</a:t>
            </a:r>
          </a:p>
          <a:p>
            <a:r>
              <a:rPr lang="sr-Cyrl-RS" sz="2500" dirty="0" smtClean="0"/>
              <a:t>Не препоручују се код постојања динамичног бола </a:t>
            </a:r>
            <a:r>
              <a:rPr lang="sr-Cyrl-RS" sz="2300" i="1" dirty="0" smtClean="0"/>
              <a:t>(бола који се јавља само приликом померања повређеног екстремитета)</a:t>
            </a:r>
            <a:r>
              <a:rPr lang="sr-Cyrl-RS" sz="2500" dirty="0" smtClean="0"/>
              <a:t>, акутних повреда са благом клиничком сликом </a:t>
            </a:r>
            <a:r>
              <a:rPr lang="sr-Cyrl-RS" sz="2300" i="1" dirty="0" smtClean="0"/>
              <a:t>(блаже дисторзије зглобова, истегнућа, парцијалне руптуре мишића</a:t>
            </a:r>
            <a:r>
              <a:rPr lang="sr-Cyrl-RS" sz="2200" i="1" dirty="0" smtClean="0"/>
              <a:t>)</a:t>
            </a:r>
            <a:r>
              <a:rPr lang="sr-Cyrl-RS" sz="2500" dirty="0" smtClean="0"/>
              <a:t> као и упала мишића било ког степена.</a:t>
            </a:r>
            <a:endParaRPr lang="en-US" sz="25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sr-Cyrl-RS" sz="2900" dirty="0" smtClean="0"/>
              <a:t>НСАИЛ у лечењу спортских повреда</a:t>
            </a:r>
            <a:endParaRPr lang="en-US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35060"/>
          </a:xfrm>
        </p:spPr>
        <p:txBody>
          <a:bodyPr/>
          <a:lstStyle/>
          <a:p>
            <a:pPr algn="ctr"/>
            <a:r>
              <a:rPr lang="sr-Cyrl-RS" sz="2900" dirty="0" smtClean="0"/>
              <a:t>Препоруке за коришћење кортикостероидних ињекција у лечењу спортских повреда</a:t>
            </a:r>
            <a:endParaRPr lang="en-US" sz="2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81634"/>
            <a:ext cx="8229600" cy="4411662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sr-Cyrl-RS" sz="2400" dirty="0" smtClean="0"/>
              <a:t>Лечење бола инфилтрацијом.</a:t>
            </a:r>
          </a:p>
          <a:p>
            <a:pPr>
              <a:spcBef>
                <a:spcPts val="700"/>
              </a:spcBef>
            </a:pPr>
            <a:r>
              <a:rPr lang="sr-Cyrl-RS" sz="2400" dirty="0" smtClean="0"/>
              <a:t>Користе се у ситуацијама када остали начини лечења </a:t>
            </a:r>
            <a:r>
              <a:rPr lang="sr-Cyrl-RS" sz="2400" i="1" dirty="0" smtClean="0"/>
              <a:t>(функционална рехабилитација, физикална терапија, инфилтрација локалним анестетицима, методе суве игле, аналгетици, НСАИЛ) </a:t>
            </a:r>
            <a:r>
              <a:rPr lang="sr-Cyrl-RS" sz="2400" dirty="0" smtClean="0"/>
              <a:t>нису дали адекватне резултате.</a:t>
            </a:r>
          </a:p>
          <a:p>
            <a:pPr>
              <a:spcBef>
                <a:spcPts val="700"/>
              </a:spcBef>
            </a:pPr>
            <a:r>
              <a:rPr lang="sr-Cyrl-RS" sz="2400" dirty="0" smtClean="0"/>
              <a:t>ПРЕПОРУКА: Избегавати их непосредно након акутне повреде, пред само такмичење и у стањима акутне инфекције.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0544"/>
            <a:ext cx="8329642" cy="4483100"/>
          </a:xfrm>
        </p:spPr>
        <p:txBody>
          <a:bodyPr/>
          <a:lstStyle/>
          <a:p>
            <a:r>
              <a:rPr lang="sr-Cyrl-RS" sz="2400" dirty="0" smtClean="0"/>
              <a:t>Индикације: </a:t>
            </a:r>
          </a:p>
          <a:p>
            <a:pPr marL="711200" indent="-347663"/>
            <a:r>
              <a:rPr lang="sr-Cyrl-RS" sz="2400" dirty="0" smtClean="0"/>
              <a:t>Бурзитис</a:t>
            </a:r>
          </a:p>
          <a:p>
            <a:pPr marL="711200" indent="-347663"/>
            <a:r>
              <a:rPr lang="sr-Cyrl-RS" sz="2400" dirty="0" smtClean="0"/>
              <a:t>Теносиновитис</a:t>
            </a:r>
          </a:p>
          <a:p>
            <a:pPr marL="711200" indent="-347663"/>
            <a:r>
              <a:rPr lang="sr-Cyrl-RS" sz="2400" dirty="0" smtClean="0"/>
              <a:t>Синовитиси зглобова </a:t>
            </a:r>
          </a:p>
          <a:p>
            <a:pPr marL="711200" indent="-347663"/>
            <a:r>
              <a:rPr lang="sr-Cyrl-RS" sz="2400" dirty="0" smtClean="0"/>
              <a:t>Остеоартритис </a:t>
            </a:r>
          </a:p>
          <a:p>
            <a:pPr marL="711200" indent="-347663"/>
            <a:r>
              <a:rPr lang="sr-Cyrl-RS" sz="2400" dirty="0" smtClean="0"/>
              <a:t>Хроничне мишићне повреде</a:t>
            </a:r>
          </a:p>
          <a:p>
            <a:pPr marL="711200" indent="-347663"/>
            <a:r>
              <a:rPr lang="sr-Cyrl-RS" sz="2400" dirty="0" smtClean="0"/>
              <a:t>Тригер тачке (миофасцијални синдром)...</a:t>
            </a:r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35060"/>
          </a:xfrm>
        </p:spPr>
        <p:txBody>
          <a:bodyPr/>
          <a:lstStyle/>
          <a:p>
            <a:pPr algn="ctr"/>
            <a:r>
              <a:rPr lang="sr-Cyrl-RS" sz="2900" dirty="0" smtClean="0"/>
              <a:t>Препоруке за коришћење кортикостероидних ињекција у лечењу спортских повреда</a:t>
            </a:r>
            <a:endParaRPr lang="en-US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11662"/>
          </a:xfrm>
        </p:spPr>
        <p:txBody>
          <a:bodyPr/>
          <a:lstStyle/>
          <a:p>
            <a:r>
              <a:rPr lang="sr-Cyrl-RS" sz="2400" dirty="0" smtClean="0"/>
              <a:t>Примена: перитендинозно - </a:t>
            </a:r>
            <a:r>
              <a:rPr lang="sr-Cyrl-RS" sz="2400" i="1" dirty="0" smtClean="0"/>
              <a:t>кортикостероиди инхибирају синтезу колагена и смањују отпорност тетиве на задато оптерећење.</a:t>
            </a:r>
          </a:p>
          <a:p>
            <a:r>
              <a:rPr lang="sr-Cyrl-RS" sz="2400" dirty="0" smtClean="0"/>
              <a:t>Интраартикуларне инфилтрације треба да буду ултразвучно дириговане </a:t>
            </a:r>
            <a:r>
              <a:rPr lang="sr-Cyrl-RS" sz="2400" i="1" dirty="0" smtClean="0"/>
              <a:t>(неадекватна и прекомерна употреба кортикостероида води оштећењу хрскавице зглоба)</a:t>
            </a:r>
          </a:p>
          <a:p>
            <a:r>
              <a:rPr lang="sr-Cyrl-RS" sz="2400" dirty="0" smtClean="0"/>
              <a:t>Важно: Пријавити лечење надлежној антидопинг агенцији.</a:t>
            </a:r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35060"/>
          </a:xfrm>
        </p:spPr>
        <p:txBody>
          <a:bodyPr/>
          <a:lstStyle/>
          <a:p>
            <a:pPr algn="ctr"/>
            <a:r>
              <a:rPr lang="sr-Cyrl-RS" sz="2900" dirty="0" smtClean="0"/>
              <a:t>Препоруке за коришћење кортикостероидних ињекција у лечењу спортских повреда</a:t>
            </a:r>
            <a:endParaRPr lang="en-US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19256" cy="4374034"/>
          </a:xfrm>
        </p:spPr>
        <p:txBody>
          <a:bodyPr/>
          <a:lstStyle/>
          <a:p>
            <a:r>
              <a:rPr lang="sr-Cyrl-RS" sz="2500" dirty="0" smtClean="0"/>
              <a:t>Максимално се препоручују 3 инфилтације кортикостерида за лечење одговарајуће повреде, само уколико је прва инфилтрација довела до редукције симптома (≥50%).</a:t>
            </a:r>
          </a:p>
          <a:p>
            <a:r>
              <a:rPr lang="sr-Cyrl-RS" sz="2500" dirty="0" smtClean="0"/>
              <a:t>Обавезан је временски размак од 3-4 недеље између узастопних инфилтрација.</a:t>
            </a:r>
          </a:p>
          <a:p>
            <a:r>
              <a:rPr lang="sr-Cyrl-RS" sz="2500" dirty="0" smtClean="0"/>
              <a:t>Рационални приступ основ је адекватног терапијског успеха и редукције ризика за развој нежељених ефеката кортикостероида.</a:t>
            </a:r>
            <a:endParaRPr lang="en-US" sz="25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35060"/>
          </a:xfrm>
        </p:spPr>
        <p:txBody>
          <a:bodyPr/>
          <a:lstStyle/>
          <a:p>
            <a:pPr algn="ctr"/>
            <a:r>
              <a:rPr lang="sr-Cyrl-RS" sz="2900" dirty="0" smtClean="0"/>
              <a:t>Препоруке за коришћење кортикостероидних ињекција у лечењу спортских повреда</a:t>
            </a:r>
            <a:endParaRPr lang="en-US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91264" cy="1080120"/>
          </a:xfrm>
        </p:spPr>
        <p:txBody>
          <a:bodyPr/>
          <a:lstStyle/>
          <a:p>
            <a:pPr algn="ctr"/>
            <a:r>
              <a:rPr lang="sr-Cyrl-RS" sz="2700" dirty="0" smtClean="0"/>
              <a:t>Спортске </a:t>
            </a:r>
            <a:r>
              <a:rPr lang="sr-Cyrl-RS" sz="2700" smtClean="0"/>
              <a:t>повреде - </a:t>
            </a:r>
            <a:r>
              <a:rPr lang="sr-Cyrl-RS" sz="2700" dirty="0" smtClean="0"/>
              <a:t>поједини</a:t>
            </a:r>
            <a:r>
              <a:rPr lang="sr-Latn-RS" sz="2700" dirty="0" smtClean="0"/>
              <a:t> </a:t>
            </a:r>
            <a:r>
              <a:rPr lang="sr-Cyrl-RS" sz="2700" dirty="0" smtClean="0"/>
              <a:t>модалитети</a:t>
            </a:r>
            <a:r>
              <a:rPr lang="sr-Latn-RS" sz="2700" dirty="0" smtClean="0"/>
              <a:t> </a:t>
            </a:r>
            <a:r>
              <a:rPr lang="sr-Cyrl-RS" sz="2700" dirty="0" smtClean="0"/>
              <a:t>физикалног и осталих видова терапијског приступа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363272" cy="4608511"/>
          </a:xfrm>
        </p:spPr>
        <p:txBody>
          <a:bodyPr/>
          <a:lstStyle/>
          <a:p>
            <a:r>
              <a:rPr lang="sr-Latn-RS" sz="2100" dirty="0" smtClean="0"/>
              <a:t>K</a:t>
            </a:r>
            <a:r>
              <a:rPr lang="sr-Cyrl-RS" sz="2100" dirty="0" smtClean="0"/>
              <a:t>инезитерапија </a:t>
            </a:r>
          </a:p>
          <a:p>
            <a:r>
              <a:rPr lang="sr-Latn-RS" sz="2100" dirty="0" smtClean="0"/>
              <a:t>E</a:t>
            </a:r>
            <a:r>
              <a:rPr lang="sr-Cyrl-RS" sz="2100" dirty="0" smtClean="0"/>
              <a:t>лектротерапија </a:t>
            </a:r>
          </a:p>
          <a:p>
            <a:r>
              <a:rPr lang="sr-Cyrl-RS" sz="2100" dirty="0" smtClean="0"/>
              <a:t>Фототерапија </a:t>
            </a:r>
          </a:p>
          <a:p>
            <a:r>
              <a:rPr lang="sr-Cyrl-RS" sz="2100" dirty="0" smtClean="0"/>
              <a:t>Хидротерапија</a:t>
            </a:r>
          </a:p>
          <a:p>
            <a:r>
              <a:rPr lang="sr-Cyrl-RS" sz="2100" dirty="0" smtClean="0"/>
              <a:t>Ласеротерапија</a:t>
            </a:r>
          </a:p>
          <a:p>
            <a:r>
              <a:rPr lang="sr-Cyrl-RS" sz="2100" dirty="0" smtClean="0"/>
              <a:t>Ултразвучна терапија</a:t>
            </a:r>
          </a:p>
          <a:p>
            <a:r>
              <a:rPr lang="sr-Latn-RS" sz="2100" dirty="0" smtClean="0"/>
              <a:t>S</a:t>
            </a:r>
            <a:r>
              <a:rPr lang="en-US" sz="2100" dirty="0" smtClean="0"/>
              <a:t>hockwave </a:t>
            </a:r>
            <a:r>
              <a:rPr lang="sr-Cyrl-RS" sz="2100" dirty="0" smtClean="0"/>
              <a:t>терапија</a:t>
            </a:r>
            <a:endParaRPr lang="sr-Latn-RS" sz="2100" dirty="0" smtClean="0"/>
          </a:p>
          <a:p>
            <a:r>
              <a:rPr lang="sr-Cyrl-RS" sz="2100" dirty="0" smtClean="0"/>
              <a:t>Хипербарична оксигенација </a:t>
            </a:r>
          </a:p>
          <a:p>
            <a:r>
              <a:rPr lang="sr-Cyrl-RS" sz="2100" dirty="0" smtClean="0"/>
              <a:t>К</a:t>
            </a:r>
            <a:r>
              <a:rPr lang="en-US" sz="2100" dirty="0" smtClean="0"/>
              <a:t>оришћење крвне плазме богате тромбоцитима</a:t>
            </a:r>
            <a:r>
              <a:rPr lang="sr-Cyrl-RS" sz="2100" dirty="0" smtClean="0"/>
              <a:t> - р</a:t>
            </a:r>
            <a:r>
              <a:rPr lang="en-US" sz="2100" dirty="0" smtClean="0"/>
              <a:t>егенеративна PRP (Platelets Rich Plasma</a:t>
            </a:r>
            <a:r>
              <a:rPr lang="sr-Cyrl-RS" sz="2100" dirty="0" smtClean="0"/>
              <a:t>)</a:t>
            </a:r>
            <a:r>
              <a:rPr lang="en-US" sz="2100" dirty="0" smtClean="0"/>
              <a:t> терапија</a:t>
            </a:r>
            <a:r>
              <a:rPr lang="sr-Cyrl-RS" sz="2100" dirty="0" smtClean="0"/>
              <a:t> </a:t>
            </a:r>
            <a:r>
              <a:rPr lang="sr-Cyrl-RS" sz="2100" i="1" dirty="0" smtClean="0"/>
              <a:t>(к</a:t>
            </a:r>
            <a:r>
              <a:rPr lang="en-US" sz="2100" i="1" dirty="0" smtClean="0"/>
              <a:t>онцентрацијом тромбоцита на једно</a:t>
            </a:r>
            <a:r>
              <a:rPr lang="sr-Cyrl-RS" sz="2100" i="1" dirty="0" smtClean="0"/>
              <a:t>м </a:t>
            </a:r>
            <a:r>
              <a:rPr lang="en-US" sz="2100" i="1" dirty="0" smtClean="0"/>
              <a:t>мест</a:t>
            </a:r>
            <a:r>
              <a:rPr lang="sr-Cyrl-RS" sz="2100" i="1" dirty="0" smtClean="0"/>
              <a:t>у </a:t>
            </a:r>
            <a:r>
              <a:rPr lang="en-US" sz="2100" i="1" dirty="0" smtClean="0"/>
              <a:t>повећава</a:t>
            </a:r>
            <a:r>
              <a:rPr lang="sr-Cyrl-RS" sz="2100" i="1" dirty="0" smtClean="0"/>
              <a:t> се </a:t>
            </a:r>
            <a:r>
              <a:rPr lang="en-US" sz="2100" i="1" dirty="0" smtClean="0"/>
              <a:t>количин</a:t>
            </a:r>
            <a:r>
              <a:rPr lang="sr-Cyrl-RS" sz="2100" i="1" dirty="0" smtClean="0"/>
              <a:t>а </a:t>
            </a:r>
            <a:r>
              <a:rPr lang="en-US" sz="2100" i="1" dirty="0" smtClean="0"/>
              <a:t>супстанци које учествују у лечењу</a:t>
            </a:r>
            <a:r>
              <a:rPr lang="sr-Cyrl-RS" sz="2100" i="1" dirty="0" smtClean="0"/>
              <a:t>/</a:t>
            </a:r>
            <a:r>
              <a:rPr lang="en-US" sz="2100" i="1" dirty="0" smtClean="0"/>
              <a:t>обнављању оштећеног ткива</a:t>
            </a:r>
            <a:r>
              <a:rPr lang="sr-Cyrl-RS" sz="2100" i="1" dirty="0" smtClean="0"/>
              <a:t>)</a:t>
            </a:r>
            <a:r>
              <a:rPr lang="sr-Cyrl-RS" sz="2100" dirty="0" smtClean="0"/>
              <a:t>...</a:t>
            </a:r>
          </a:p>
          <a:p>
            <a:endParaRPr lang="en-US" sz="2200" i="1" dirty="0" smtClean="0"/>
          </a:p>
          <a:p>
            <a:endParaRPr lang="sr-Cyrl-R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35060"/>
          </a:xfrm>
        </p:spPr>
        <p:txBody>
          <a:bodyPr/>
          <a:lstStyle/>
          <a:p>
            <a:pPr algn="ctr"/>
            <a:r>
              <a:rPr lang="sr-Cyrl-RS" sz="3200" dirty="0" smtClean="0"/>
              <a:t>Спортске активности и повреде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02125"/>
          </a:xfrm>
        </p:spPr>
        <p:txBody>
          <a:bodyPr/>
          <a:lstStyle/>
          <a:p>
            <a:r>
              <a:rPr lang="sr-Cyrl-RS" sz="2500" dirty="0" smtClean="0"/>
              <a:t>Спектар спортских активности је веома шаролик.</a:t>
            </a:r>
          </a:p>
          <a:p>
            <a:r>
              <a:rPr lang="sr-Cyrl-RS" sz="2500" dirty="0" smtClean="0"/>
              <a:t>Различити степени физичког напора удружени су са п</a:t>
            </a:r>
            <a:r>
              <a:rPr lang="en-US" sz="2500" dirty="0" smtClean="0"/>
              <a:t>рофесионалн</a:t>
            </a:r>
            <a:r>
              <a:rPr lang="sr-Cyrl-RS" sz="2500" dirty="0" smtClean="0"/>
              <a:t>им</a:t>
            </a:r>
            <a:r>
              <a:rPr lang="en-US" sz="2500" dirty="0" smtClean="0"/>
              <a:t> бављење</a:t>
            </a:r>
            <a:r>
              <a:rPr lang="sr-Cyrl-RS" sz="2500" dirty="0" smtClean="0"/>
              <a:t>м</a:t>
            </a:r>
            <a:r>
              <a:rPr lang="en-US" sz="2500" dirty="0" smtClean="0"/>
              <a:t> спортом</a:t>
            </a:r>
            <a:r>
              <a:rPr lang="sr-Cyrl-RS" sz="2500" dirty="0" smtClean="0"/>
              <a:t>.</a:t>
            </a:r>
          </a:p>
          <a:p>
            <a:r>
              <a:rPr lang="sr-Cyrl-RS" sz="2500" dirty="0" smtClean="0"/>
              <a:t>С</a:t>
            </a:r>
            <a:r>
              <a:rPr lang="en-US" sz="2500" dirty="0" smtClean="0"/>
              <a:t>портске повреде</a:t>
            </a:r>
            <a:r>
              <a:rPr lang="sr-Cyrl-RS" sz="2500" dirty="0" smtClean="0"/>
              <a:t>:</a:t>
            </a:r>
          </a:p>
          <a:p>
            <a:pPr marL="722313" indent="-360363">
              <a:tabLst>
                <a:tab pos="722313" algn="l"/>
              </a:tabLst>
            </a:pPr>
            <a:r>
              <a:rPr lang="sr-Cyrl-RS" sz="2500" dirty="0" smtClean="0"/>
              <a:t>Честа п</a:t>
            </a:r>
            <a:r>
              <a:rPr lang="en-US" sz="2500" dirty="0" smtClean="0"/>
              <a:t>оследица</a:t>
            </a:r>
            <a:r>
              <a:rPr lang="sr-Cyrl-RS" sz="2500" dirty="0" smtClean="0"/>
              <a:t> </a:t>
            </a:r>
            <a:r>
              <a:rPr lang="en-US" sz="2500" dirty="0" smtClean="0"/>
              <a:t>спортск</a:t>
            </a:r>
            <a:r>
              <a:rPr lang="sr-Cyrl-RS" sz="2500" dirty="0" smtClean="0"/>
              <a:t>их</a:t>
            </a:r>
            <a:r>
              <a:rPr lang="en-US" sz="2500" dirty="0" smtClean="0"/>
              <a:t> активности</a:t>
            </a:r>
            <a:endParaRPr lang="sr-Cyrl-RS" sz="2500" dirty="0" smtClean="0"/>
          </a:p>
          <a:p>
            <a:pPr marL="722313" indent="-360363">
              <a:tabLst>
                <a:tab pos="722313" algn="l"/>
              </a:tabLst>
            </a:pPr>
            <a:r>
              <a:rPr lang="en-US" sz="2500" dirty="0" err="1" smtClean="0"/>
              <a:t>Најчешћ</a:t>
            </a:r>
            <a:r>
              <a:rPr lang="sr-Cyrl-RS" sz="2500" dirty="0" smtClean="0"/>
              <a:t>и модалитети: п</a:t>
            </a:r>
            <a:r>
              <a:rPr lang="en-US" sz="2500" dirty="0" smtClean="0"/>
              <a:t>овреде мишића, тетива, лигамената</a:t>
            </a:r>
            <a:r>
              <a:rPr lang="sr-Latn-RS" sz="2500" dirty="0" smtClean="0"/>
              <a:t>, </a:t>
            </a:r>
            <a:r>
              <a:rPr lang="en-US" sz="2500" dirty="0" smtClean="0"/>
              <a:t>з</a:t>
            </a:r>
            <a:r>
              <a:rPr lang="sr-Cyrl-RS" sz="2500" dirty="0" smtClean="0"/>
              <a:t>г</a:t>
            </a:r>
            <a:r>
              <a:rPr lang="en-US" sz="2500" dirty="0" smtClean="0"/>
              <a:t>лобова.</a:t>
            </a:r>
            <a:endParaRPr lang="sr-Cyrl-RS" sz="2500" dirty="0" smtClean="0"/>
          </a:p>
          <a:p>
            <a:pPr marL="722313" indent="-360363">
              <a:tabLst>
                <a:tab pos="722313" algn="l"/>
              </a:tabLst>
            </a:pPr>
            <a:r>
              <a:rPr lang="sr-Cyrl-RS" sz="2500" dirty="0" smtClean="0"/>
              <a:t>М</a:t>
            </a:r>
            <a:r>
              <a:rPr lang="en-US" sz="2500" dirty="0" smtClean="0"/>
              <a:t>огу бити акутне и хроничне.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18488" cy="864096"/>
          </a:xfrm>
        </p:spPr>
        <p:txBody>
          <a:bodyPr/>
          <a:lstStyle/>
          <a:p>
            <a:pPr algn="ctr"/>
            <a:r>
              <a:rPr lang="en-US" sz="3200" dirty="0" smtClean="0"/>
              <a:t>Акутне спортске повреде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363272" cy="4752528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sr-Cyrl-RS" sz="2400" dirty="0" smtClean="0"/>
              <a:t>П</a:t>
            </a:r>
            <a:r>
              <a:rPr lang="en-US" sz="2400" dirty="0" smtClean="0"/>
              <a:t>оследица тренутног дејства снажне силе која превазилази компензаторне </a:t>
            </a:r>
            <a:r>
              <a:rPr lang="sr-Cyrl-RS" sz="2400" dirty="0" smtClean="0"/>
              <a:t>телесне </a:t>
            </a:r>
            <a:r>
              <a:rPr lang="en-US" sz="2400" dirty="0" smtClean="0"/>
              <a:t>способности и доводи до механичког оштећења</a:t>
            </a:r>
            <a:r>
              <a:rPr lang="sr-Cyrl-RS" sz="2400" dirty="0" smtClean="0"/>
              <a:t> ткива.</a:t>
            </a:r>
          </a:p>
          <a:p>
            <a:pPr>
              <a:spcBef>
                <a:spcPts val="600"/>
              </a:spcBef>
            </a:pPr>
            <a:r>
              <a:rPr lang="sr-Cyrl-RS" sz="2400" dirty="0" smtClean="0"/>
              <a:t>Потенцијални узроци: падови, </a:t>
            </a:r>
            <a:r>
              <a:rPr lang="en-US" sz="2400" dirty="0" smtClean="0"/>
              <a:t>нагле промене правца крета</a:t>
            </a:r>
            <a:r>
              <a:rPr lang="sr-Cyrl-RS" sz="2400" dirty="0" smtClean="0"/>
              <a:t>њ</a:t>
            </a:r>
            <a:r>
              <a:rPr lang="en-US" sz="2400" dirty="0" smtClean="0"/>
              <a:t>а, </a:t>
            </a:r>
            <a:r>
              <a:rPr lang="sr-Cyrl-RS" sz="2400" dirty="0" smtClean="0"/>
              <a:t>ударци односно </a:t>
            </a:r>
            <a:r>
              <a:rPr lang="en-US" sz="2400" dirty="0" smtClean="0"/>
              <a:t>контакти са </a:t>
            </a:r>
            <a:r>
              <a:rPr lang="sr-Cyrl-RS" sz="2400" dirty="0" smtClean="0"/>
              <a:t>осталим учесницима у игри...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en-US" sz="3200" dirty="0" smtClean="0"/>
              <a:t>Хроничне спортске повреде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484990"/>
            <a:ext cx="8215370" cy="4320274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sr-Cyrl-RS" sz="2300" dirty="0" smtClean="0"/>
              <a:t>“П</a:t>
            </a:r>
            <a:r>
              <a:rPr lang="en-US" sz="2300" dirty="0" smtClean="0"/>
              <a:t>овреде преоптерећења</a:t>
            </a:r>
            <a:r>
              <a:rPr lang="sr-Cyrl-RS" sz="2300" dirty="0" smtClean="0"/>
              <a:t>”</a:t>
            </a:r>
          </a:p>
          <a:p>
            <a:pPr>
              <a:spcBef>
                <a:spcPts val="600"/>
              </a:spcBef>
            </a:pPr>
            <a:r>
              <a:rPr lang="sr-Cyrl-RS" sz="2300" dirty="0" smtClean="0"/>
              <a:t>П</a:t>
            </a:r>
            <a:r>
              <a:rPr lang="en-US" sz="2300" dirty="0" smtClean="0"/>
              <a:t>оследица кумулативног карактера</a:t>
            </a:r>
            <a:r>
              <a:rPr lang="sr-Cyrl-RS" sz="2300" dirty="0" smtClean="0"/>
              <a:t>, настала услед учесталог </a:t>
            </a:r>
            <a:r>
              <a:rPr lang="en-US" sz="2300" dirty="0" smtClean="0"/>
              <a:t>излагањ</a:t>
            </a:r>
            <a:r>
              <a:rPr lang="sr-Cyrl-RS" sz="2300" dirty="0" smtClean="0"/>
              <a:t>а сили</a:t>
            </a:r>
            <a:r>
              <a:rPr lang="en-US" sz="2300" dirty="0" smtClean="0"/>
              <a:t> при </a:t>
            </a:r>
            <a:r>
              <a:rPr lang="en-US" sz="2300" dirty="0" err="1" smtClean="0"/>
              <a:t>понављаним</a:t>
            </a:r>
            <a:r>
              <a:rPr lang="en-US" sz="2300" dirty="0" smtClean="0"/>
              <a:t> </a:t>
            </a:r>
            <a:r>
              <a:rPr lang="en-US" sz="2300" dirty="0" err="1" smtClean="0"/>
              <a:t>покретима</a:t>
            </a:r>
            <a:r>
              <a:rPr lang="sr-Cyrl-RS" sz="2300" dirty="0" smtClean="0"/>
              <a:t> </a:t>
            </a:r>
            <a:r>
              <a:rPr lang="en-US" sz="2300" dirty="0" err="1" smtClean="0"/>
              <a:t>карактеристичним</a:t>
            </a:r>
            <a:r>
              <a:rPr lang="en-US" sz="2300" dirty="0" smtClean="0"/>
              <a:t> за одређену врсту спорта. </a:t>
            </a:r>
            <a:endParaRPr lang="sr-Cyrl-RS" sz="2300" dirty="0" smtClean="0"/>
          </a:p>
          <a:p>
            <a:pPr>
              <a:spcBef>
                <a:spcPts val="600"/>
              </a:spcBef>
            </a:pPr>
            <a:r>
              <a:rPr lang="en-US" sz="2300" dirty="0" smtClean="0"/>
              <a:t>Најчешћ</a:t>
            </a:r>
            <a:r>
              <a:rPr lang="sr-Cyrl-RS" sz="2300" dirty="0" smtClean="0"/>
              <a:t>и модалитети</a:t>
            </a:r>
            <a:r>
              <a:rPr lang="en-US" sz="2300" dirty="0" smtClean="0"/>
              <a:t>:</a:t>
            </a:r>
          </a:p>
          <a:p>
            <a:pPr marL="722313" lvl="0" indent="-360363">
              <a:spcBef>
                <a:spcPts val="600"/>
              </a:spcBef>
              <a:tabLst>
                <a:tab pos="722313" algn="l"/>
              </a:tabLst>
            </a:pPr>
            <a:r>
              <a:rPr lang="sr-Cyrl-RS" sz="2300" dirty="0" smtClean="0"/>
              <a:t>Т</a:t>
            </a:r>
            <a:r>
              <a:rPr lang="en-US" sz="2300" dirty="0" err="1" smtClean="0"/>
              <a:t>ендинитиси</a:t>
            </a:r>
            <a:r>
              <a:rPr lang="en-US" sz="2300" dirty="0" smtClean="0"/>
              <a:t> (упале тетива)</a:t>
            </a:r>
          </a:p>
          <a:p>
            <a:pPr marL="722313" lvl="0" indent="-360363">
              <a:spcBef>
                <a:spcPts val="600"/>
              </a:spcBef>
              <a:tabLst>
                <a:tab pos="722313" algn="l"/>
              </a:tabLst>
            </a:pPr>
            <a:r>
              <a:rPr lang="sr-Cyrl-RS" sz="2300" dirty="0" smtClean="0"/>
              <a:t>П</a:t>
            </a:r>
            <a:r>
              <a:rPr lang="en-US" sz="2300" dirty="0" err="1" smtClean="0"/>
              <a:t>овреда</a:t>
            </a:r>
            <a:r>
              <a:rPr lang="sr-Cyrl-RS" sz="2300" dirty="0" smtClean="0"/>
              <a:t> </a:t>
            </a:r>
            <a:r>
              <a:rPr lang="en-US" sz="2300" dirty="0" smtClean="0"/>
              <a:t>лигамената</a:t>
            </a:r>
            <a:r>
              <a:rPr lang="sr-Cyrl-RS" sz="2300" dirty="0" smtClean="0"/>
              <a:t> </a:t>
            </a:r>
            <a:r>
              <a:rPr lang="en-US" sz="2300" dirty="0" smtClean="0"/>
              <a:t>колена</a:t>
            </a:r>
          </a:p>
          <a:p>
            <a:pPr marL="722313" indent="-360363">
              <a:spcBef>
                <a:spcPts val="600"/>
              </a:spcBef>
              <a:tabLst>
                <a:tab pos="722313" algn="l"/>
              </a:tabLst>
            </a:pPr>
            <a:r>
              <a:rPr lang="sr-Cyrl-RS" sz="2300" dirty="0" smtClean="0"/>
              <a:t>Б</a:t>
            </a:r>
            <a:r>
              <a:rPr lang="en-US" sz="2300" dirty="0" err="1" smtClean="0"/>
              <a:t>урзитиси</a:t>
            </a:r>
            <a:r>
              <a:rPr lang="en-US" sz="2300" dirty="0" smtClean="0"/>
              <a:t> (упале бурзе)</a:t>
            </a:r>
            <a:endParaRPr lang="sr-Latn-RS" sz="2300" dirty="0" smtClean="0"/>
          </a:p>
          <a:p>
            <a:pPr marL="722313" lvl="0" indent="-360363">
              <a:spcBef>
                <a:spcPts val="600"/>
              </a:spcBef>
              <a:tabLst>
                <a:tab pos="722313" algn="l"/>
              </a:tabLst>
            </a:pPr>
            <a:r>
              <a:rPr lang="sr-Cyrl-RS" sz="2300" dirty="0" smtClean="0"/>
              <a:t>Е</a:t>
            </a:r>
            <a:r>
              <a:rPr lang="en-US" sz="2300" dirty="0" err="1" smtClean="0"/>
              <a:t>нтезитиси</a:t>
            </a:r>
            <a:r>
              <a:rPr lang="en-US" sz="2300" dirty="0" smtClean="0"/>
              <a:t> (упале припоја тетива за кост)</a:t>
            </a:r>
          </a:p>
          <a:p>
            <a:pPr marL="722313" lvl="0" indent="-360363">
              <a:spcBef>
                <a:spcPts val="600"/>
              </a:spcBef>
              <a:tabLst>
                <a:tab pos="722313" algn="l"/>
              </a:tabLst>
            </a:pPr>
            <a:r>
              <a:rPr lang="sr-Cyrl-RS" sz="2300" dirty="0" smtClean="0"/>
              <a:t>С</a:t>
            </a:r>
            <a:r>
              <a:rPr lang="en-US" sz="2300" dirty="0" err="1" smtClean="0"/>
              <a:t>трес</a:t>
            </a:r>
            <a:r>
              <a:rPr lang="en-US" sz="2300" dirty="0" smtClean="0"/>
              <a:t> преломи</a:t>
            </a:r>
            <a:r>
              <a:rPr lang="sr-Cyrl-RS" sz="2300" dirty="0" smtClean="0"/>
              <a:t>...</a:t>
            </a:r>
            <a:endParaRPr lang="en-US" sz="2300" dirty="0" smtClean="0"/>
          </a:p>
          <a:p>
            <a:pPr>
              <a:spcBef>
                <a:spcPts val="600"/>
              </a:spcBef>
            </a:pPr>
            <a:r>
              <a:rPr lang="sr-Cyrl-RS" sz="2300" dirty="0" smtClean="0"/>
              <a:t>С</a:t>
            </a:r>
            <a:r>
              <a:rPr lang="en-US" sz="2300" dirty="0" smtClean="0"/>
              <a:t>индроми пренапрезања типични </a:t>
            </a:r>
            <a:r>
              <a:rPr lang="sr-Cyrl-RS" sz="2300" dirty="0" smtClean="0"/>
              <a:t>за </a:t>
            </a:r>
            <a:r>
              <a:rPr lang="en-US" sz="2300" dirty="0" smtClean="0"/>
              <a:t>врсту спорта</a:t>
            </a:r>
            <a:r>
              <a:rPr lang="sr-Cyrl-RS" sz="2300" dirty="0" smtClean="0"/>
              <a:t>: </a:t>
            </a:r>
            <a:r>
              <a:rPr lang="en-US" sz="2300" dirty="0" smtClean="0"/>
              <a:t>тениск</a:t>
            </a:r>
            <a:r>
              <a:rPr lang="sr-Cyrl-RS" sz="2300" dirty="0" smtClean="0"/>
              <a:t>и</a:t>
            </a:r>
            <a:r>
              <a:rPr lang="en-US" sz="2300" dirty="0" smtClean="0"/>
              <a:t> лак</a:t>
            </a:r>
            <a:r>
              <a:rPr lang="sr-Cyrl-RS" sz="2300" dirty="0" smtClean="0"/>
              <a:t>а</a:t>
            </a:r>
            <a:r>
              <a:rPr lang="en-US" sz="2300" dirty="0" smtClean="0"/>
              <a:t>т, пливачко раме…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sr-Cyrl-RS" sz="3100" dirty="0" smtClean="0"/>
              <a:t>Фактори ризика за настанак </a:t>
            </a:r>
            <a:br>
              <a:rPr lang="sr-Cyrl-RS" sz="3100" dirty="0" smtClean="0"/>
            </a:br>
            <a:r>
              <a:rPr lang="sr-Cyrl-RS" sz="3100" dirty="0" smtClean="0"/>
              <a:t>спортских повреда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03239"/>
            <a:ext cx="8363272" cy="4806081"/>
          </a:xfrm>
        </p:spPr>
        <p:txBody>
          <a:bodyPr/>
          <a:lstStyle/>
          <a:p>
            <a:pPr>
              <a:spcBef>
                <a:spcPts val="500"/>
              </a:spcBef>
            </a:pPr>
            <a:r>
              <a:rPr lang="en-US" sz="2400" b="1" dirty="0" smtClean="0"/>
              <a:t>Унутрашњи </a:t>
            </a:r>
            <a:r>
              <a:rPr lang="sr-Cyrl-RS" sz="2400" b="1" dirty="0" smtClean="0"/>
              <a:t>фактори</a:t>
            </a:r>
            <a:r>
              <a:rPr lang="en-US" sz="2400" b="1" dirty="0" smtClean="0"/>
              <a:t>:</a:t>
            </a:r>
            <a:endParaRPr lang="sr-Cyrl-RS" sz="2400" b="1" dirty="0" smtClean="0"/>
          </a:p>
          <a:p>
            <a:pPr marL="722313" indent="-360363">
              <a:spcBef>
                <a:spcPts val="500"/>
              </a:spcBef>
              <a:tabLst>
                <a:tab pos="631825" algn="l"/>
              </a:tabLst>
            </a:pPr>
            <a:r>
              <a:rPr lang="sr-Cyrl-RS" sz="2400" dirty="0" smtClean="0"/>
              <a:t>Анатомске аномалије</a:t>
            </a:r>
            <a:endParaRPr lang="en-US" sz="2400" dirty="0" smtClean="0"/>
          </a:p>
          <a:p>
            <a:pPr marL="722313" lvl="0" indent="-360363">
              <a:spcBef>
                <a:spcPts val="500"/>
              </a:spcBef>
              <a:tabLst>
                <a:tab pos="631825" algn="l"/>
              </a:tabLst>
            </a:pPr>
            <a:r>
              <a:rPr lang="sr-Cyrl-RS" sz="2400" dirty="0" smtClean="0"/>
              <a:t>Године/пол</a:t>
            </a:r>
            <a:endParaRPr lang="en-US" sz="2400" dirty="0" smtClean="0"/>
          </a:p>
          <a:p>
            <a:pPr marL="722313" indent="-360363">
              <a:spcBef>
                <a:spcPts val="500"/>
              </a:spcBef>
              <a:tabLst>
                <a:tab pos="631825" algn="l"/>
              </a:tabLst>
            </a:pPr>
            <a:r>
              <a:rPr lang="sr-Cyrl-RS" sz="2400" dirty="0" smtClean="0"/>
              <a:t>Н</a:t>
            </a:r>
            <a:r>
              <a:rPr lang="en-US" sz="2400" dirty="0" smtClean="0"/>
              <a:t>утритивни фактори</a:t>
            </a:r>
          </a:p>
          <a:p>
            <a:pPr marL="722313" lvl="0" indent="-360363">
              <a:spcBef>
                <a:spcPts val="500"/>
              </a:spcBef>
              <a:tabLst>
                <a:tab pos="631825" algn="l"/>
              </a:tabLst>
            </a:pPr>
            <a:r>
              <a:rPr lang="sr-Cyrl-RS" sz="2400" dirty="0" smtClean="0"/>
              <a:t>Претходне повреде</a:t>
            </a:r>
            <a:endParaRPr lang="en-US" sz="2400" dirty="0" smtClean="0"/>
          </a:p>
          <a:p>
            <a:pPr marL="722313" lvl="0" indent="-360363">
              <a:spcBef>
                <a:spcPts val="500"/>
              </a:spcBef>
              <a:tabLst>
                <a:tab pos="631825" algn="l"/>
              </a:tabLst>
            </a:pPr>
            <a:r>
              <a:rPr lang="sr-Cyrl-RS" sz="2400" dirty="0" smtClean="0"/>
              <a:t>М</a:t>
            </a:r>
            <a:r>
              <a:rPr lang="en-US" sz="2400" dirty="0" err="1" smtClean="0"/>
              <a:t>ишићни</a:t>
            </a:r>
            <a:r>
              <a:rPr lang="en-US" sz="2400" dirty="0" smtClean="0"/>
              <a:t> </a:t>
            </a:r>
            <a:r>
              <a:rPr lang="en-US" sz="2400" dirty="0" err="1" smtClean="0"/>
              <a:t>дисбаланс</a:t>
            </a:r>
            <a:endParaRPr lang="sr-Cyrl-RS" sz="2400" dirty="0" smtClean="0"/>
          </a:p>
          <a:p>
            <a:pPr marL="722313" lvl="0" indent="-360363">
              <a:spcBef>
                <a:spcPts val="500"/>
              </a:spcBef>
              <a:tabLst>
                <a:tab pos="631825" algn="l"/>
              </a:tabLst>
            </a:pPr>
            <a:endParaRPr lang="en-US" sz="800" dirty="0" smtClean="0"/>
          </a:p>
          <a:p>
            <a:pPr>
              <a:spcBef>
                <a:spcPts val="500"/>
              </a:spcBef>
            </a:pPr>
            <a:r>
              <a:rPr lang="en-US" sz="2400" b="1" dirty="0" smtClean="0"/>
              <a:t>Спољашњи</a:t>
            </a:r>
            <a:r>
              <a:rPr lang="sr-Cyrl-RS" sz="2400" b="1" dirty="0" smtClean="0"/>
              <a:t> фактори</a:t>
            </a:r>
            <a:r>
              <a:rPr lang="en-US" sz="2400" b="1" dirty="0" smtClean="0"/>
              <a:t>:</a:t>
            </a:r>
            <a:endParaRPr lang="en-US" sz="2400" dirty="0" smtClean="0"/>
          </a:p>
          <a:p>
            <a:pPr marL="722313" lvl="0" indent="-360363">
              <a:spcBef>
                <a:spcPts val="500"/>
              </a:spcBef>
              <a:tabLst>
                <a:tab pos="631825" algn="l"/>
              </a:tabLst>
            </a:pPr>
            <a:r>
              <a:rPr lang="sr-Cyrl-RS" sz="2400" dirty="0" smtClean="0"/>
              <a:t>Услови средине/подлога спортског терена</a:t>
            </a:r>
          </a:p>
          <a:p>
            <a:pPr marL="722313" lvl="0" indent="-360363">
              <a:spcBef>
                <a:spcPts val="500"/>
              </a:spcBef>
              <a:tabLst>
                <a:tab pos="631825" algn="l"/>
              </a:tabLst>
            </a:pPr>
            <a:r>
              <a:rPr lang="sr-Cyrl-RS" sz="2400" dirty="0" smtClean="0"/>
              <a:t>Грешке приликом тренирања</a:t>
            </a:r>
          </a:p>
          <a:p>
            <a:pPr marL="722313" lvl="0" indent="-360363">
              <a:spcBef>
                <a:spcPts val="500"/>
              </a:spcBef>
              <a:tabLst>
                <a:tab pos="631825" algn="l"/>
              </a:tabLst>
            </a:pPr>
            <a:r>
              <a:rPr lang="en-US" sz="2400" dirty="0" smtClean="0"/>
              <a:t>Неадекватна опрема</a:t>
            </a:r>
            <a:endParaRPr lang="sr-Cyrl-RS" sz="2400" dirty="0" smtClean="0"/>
          </a:p>
          <a:p>
            <a:pPr marL="722313" lvl="0" indent="-360363">
              <a:spcBef>
                <a:spcPts val="500"/>
              </a:spcBef>
              <a:tabLst>
                <a:tab pos="631825" algn="l"/>
              </a:tabLst>
            </a:pPr>
            <a:r>
              <a:rPr lang="sr-Cyrl-RS" sz="2400" dirty="0" smtClean="0"/>
              <a:t>Лоша кондиција и техника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sr-Cyrl-RS" sz="3200" dirty="0" smtClean="0"/>
              <a:t>Превенција повреда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80920" cy="468052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sr-Cyrl-RS" sz="2000" b="1" dirty="0" smtClean="0"/>
              <a:t>Оптимална утренираност!</a:t>
            </a:r>
            <a:endParaRPr lang="sr-Cyrl-RS" sz="2000" dirty="0" smtClean="0"/>
          </a:p>
          <a:p>
            <a:pPr marL="720725" indent="-365125">
              <a:spcBef>
                <a:spcPts val="520"/>
              </a:spcBef>
            </a:pPr>
            <a:r>
              <a:rPr lang="sr-Cyrl-RS" sz="2000" dirty="0" smtClean="0"/>
              <a:t>Адекватно загревање</a:t>
            </a:r>
          </a:p>
          <a:p>
            <a:pPr marL="720725" indent="-365125">
              <a:spcBef>
                <a:spcPts val="520"/>
              </a:spcBef>
            </a:pPr>
            <a:r>
              <a:rPr lang="sr-Cyrl-RS" sz="2000" dirty="0" smtClean="0"/>
              <a:t>Правилно дозиран тренинг</a:t>
            </a:r>
          </a:p>
          <a:p>
            <a:pPr marL="720725" indent="-365125">
              <a:spcBef>
                <a:spcPts val="520"/>
              </a:spcBef>
            </a:pPr>
            <a:r>
              <a:rPr lang="sr-Cyrl-RS" sz="2000" dirty="0" smtClean="0"/>
              <a:t>Правилан завршетак тренинга</a:t>
            </a:r>
          </a:p>
          <a:p>
            <a:pPr marL="720725" indent="-365125">
              <a:spcBef>
                <a:spcPts val="520"/>
              </a:spcBef>
            </a:pPr>
            <a:r>
              <a:rPr lang="sr-Cyrl-RS" sz="2000" dirty="0" smtClean="0"/>
              <a:t>Адекватна дужина паузе између тренинга</a:t>
            </a:r>
          </a:p>
          <a:p>
            <a:pPr marL="720725" indent="-365125">
              <a:spcBef>
                <a:spcPts val="520"/>
              </a:spcBef>
            </a:pPr>
            <a:r>
              <a:rPr lang="sr-Cyrl-RS" sz="2000" dirty="0" smtClean="0"/>
              <a:t>Оптимално развијене базичне моторичке вештине и вештине специфичне за конкретни спорт  </a:t>
            </a:r>
          </a:p>
          <a:p>
            <a:pPr marL="720725" indent="-365125">
              <a:spcBef>
                <a:spcPts val="520"/>
              </a:spcBef>
            </a:pPr>
            <a:r>
              <a:rPr lang="sr-Cyrl-RS" sz="2000" dirty="0" smtClean="0"/>
              <a:t>Проприоцептивни или неуромишићни тренинг: вежбе баланса, плиометрија, изокинетичке вежбе, вежбе затвореног и отвореног кинетичког ланца, тренинг за побољшање времена реакције, рад на покретима специфичним за одређени спорт</a:t>
            </a:r>
          </a:p>
          <a:p>
            <a:pPr marL="355600" indent="-355600">
              <a:spcBef>
                <a:spcPts val="520"/>
              </a:spcBef>
            </a:pPr>
            <a:r>
              <a:rPr lang="sr-Cyrl-RS" sz="2000" dirty="0" smtClean="0"/>
              <a:t>Коришћење заштитне опреме</a:t>
            </a:r>
            <a:endParaRPr lang="sr-Cyrl-RS" sz="2000" i="1" dirty="0" smtClean="0"/>
          </a:p>
          <a:p>
            <a:pPr marL="355600" indent="-355600">
              <a:spcBef>
                <a:spcPts val="520"/>
              </a:spcBef>
            </a:pPr>
            <a:r>
              <a:rPr lang="sr-Cyrl-CS" sz="2000" dirty="0" smtClean="0"/>
              <a:t>Адекватна исхрана и суплементација </a:t>
            </a:r>
            <a:r>
              <a:rPr lang="sr-Cyrl-CS" sz="2000" i="1" dirty="0" smtClean="0"/>
              <a:t>(примери: препарати колагена, глукозамина, хијалуронске киселине...)</a:t>
            </a:r>
            <a:endParaRPr lang="sr-Cyrl-RS" sz="2000" i="1" dirty="0" smtClean="0"/>
          </a:p>
          <a:p>
            <a:pPr marL="361950" indent="-361950">
              <a:spcBef>
                <a:spcPts val="520"/>
              </a:spcBef>
            </a:pPr>
            <a:endParaRPr lang="sr-Cyrl-RS" sz="21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en-US" sz="3200" dirty="0" smtClean="0"/>
              <a:t>Лечење спортских повреда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123630"/>
          </a:xfrm>
        </p:spPr>
        <p:txBody>
          <a:bodyPr/>
          <a:lstStyle/>
          <a:p>
            <a:pPr marL="355600" indent="-355600"/>
            <a:r>
              <a:rPr lang="sr-Cyrl-RS" sz="2400" dirty="0" smtClean="0"/>
              <a:t>Зависи од правилног сагледавња механизма повређивања и планирања даљег клиничког испитивања.</a:t>
            </a:r>
          </a:p>
          <a:p>
            <a:pPr marL="355600" indent="-355600"/>
            <a:r>
              <a:rPr lang="sr-Cyrl-RS" sz="2400" dirty="0" smtClean="0"/>
              <a:t>Акутна фаза - препорука: </a:t>
            </a:r>
            <a:r>
              <a:rPr lang="sr-Latn-RS" sz="2400" b="1" dirty="0" smtClean="0"/>
              <a:t>PRICE </a:t>
            </a:r>
            <a:r>
              <a:rPr lang="sr-Cyrl-RS" sz="2400" dirty="0" smtClean="0"/>
              <a:t>процедура</a:t>
            </a:r>
          </a:p>
          <a:p>
            <a:pPr marL="355600" indent="-355600"/>
            <a:r>
              <a:rPr lang="vi-VN" sz="2400" dirty="0" smtClean="0"/>
              <a:t>Основни циљ акутног третмана</a:t>
            </a:r>
            <a:r>
              <a:rPr lang="sr-Cyrl-RS" sz="2400" dirty="0" smtClean="0"/>
              <a:t>: редукција</a:t>
            </a:r>
            <a:r>
              <a:rPr lang="vi-VN" sz="2400" dirty="0" smtClean="0"/>
              <a:t> бола, борба против отока и хематома, спречавање даљег оштећења повређених структура. </a:t>
            </a:r>
            <a:endParaRPr lang="sr-Cyrl-R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sr-Latn-RS" sz="3200" dirty="0" smtClean="0"/>
              <a:t>PRICE </a:t>
            </a:r>
            <a:r>
              <a:rPr lang="sr-Cyrl-RS" sz="3200" dirty="0" smtClean="0"/>
              <a:t>процедура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484784"/>
            <a:ext cx="8712968" cy="5112568"/>
          </a:xfrm>
        </p:spPr>
        <p:txBody>
          <a:bodyPr/>
          <a:lstStyle/>
          <a:p>
            <a:pPr marL="533400" indent="-266700"/>
            <a:r>
              <a:rPr lang="sr-Latn-RS" sz="1900" b="1" dirty="0" smtClean="0"/>
              <a:t>P</a:t>
            </a:r>
            <a:r>
              <a:rPr lang="sr-Latn-RS" sz="1900" dirty="0" smtClean="0"/>
              <a:t>rotection</a:t>
            </a:r>
            <a:r>
              <a:rPr lang="sr-Cyrl-RS" sz="1900" dirty="0" smtClean="0"/>
              <a:t> </a:t>
            </a:r>
            <a:r>
              <a:rPr lang="sr-Latn-RS" sz="1900" dirty="0" smtClean="0"/>
              <a:t>(</a:t>
            </a:r>
            <a:r>
              <a:rPr lang="sr-Cyrl-RS" sz="1900" dirty="0" smtClean="0"/>
              <a:t>заштита)</a:t>
            </a:r>
          </a:p>
          <a:p>
            <a:pPr marL="812800" indent="-279400">
              <a:tabLst>
                <a:tab pos="812800" algn="l"/>
              </a:tabLst>
            </a:pPr>
            <a:r>
              <a:rPr lang="sr-Cyrl-RS" sz="1900" dirty="0" smtClean="0"/>
              <a:t>Завој, удлага, заштитна трака, стезник...</a:t>
            </a:r>
            <a:endParaRPr lang="sr-Latn-RS" sz="1900" dirty="0" smtClean="0"/>
          </a:p>
          <a:p>
            <a:pPr marL="533400" indent="-266700"/>
            <a:r>
              <a:rPr lang="sr-Latn-RS" sz="1900" b="1" dirty="0" smtClean="0"/>
              <a:t>R</a:t>
            </a:r>
            <a:r>
              <a:rPr lang="en-US" sz="1900" dirty="0" smtClean="0"/>
              <a:t>e</a:t>
            </a:r>
            <a:r>
              <a:rPr lang="sr-Latn-RS" sz="1900" dirty="0" smtClean="0"/>
              <a:t>st</a:t>
            </a:r>
            <a:r>
              <a:rPr lang="sr-Cyrl-RS" sz="1900" dirty="0" smtClean="0"/>
              <a:t> (одмор)</a:t>
            </a:r>
          </a:p>
          <a:p>
            <a:pPr marL="812800" indent="-279400">
              <a:tabLst>
                <a:tab pos="812800" algn="l"/>
              </a:tabLst>
            </a:pPr>
            <a:r>
              <a:rPr lang="sr-Cyrl-RS" sz="1900" dirty="0" smtClean="0"/>
              <a:t>Делимичан или потпуни одмор (са имобилизацијом)</a:t>
            </a:r>
          </a:p>
          <a:p>
            <a:pPr marL="533400" indent="-266700"/>
            <a:r>
              <a:rPr lang="sr-Latn-RS" sz="1900" b="1" dirty="0" smtClean="0"/>
              <a:t>I</a:t>
            </a:r>
            <a:r>
              <a:rPr lang="sr-Latn-RS" sz="1900" dirty="0" smtClean="0"/>
              <a:t>ce</a:t>
            </a:r>
            <a:r>
              <a:rPr lang="sr-Cyrl-RS" sz="1900" dirty="0" smtClean="0"/>
              <a:t> </a:t>
            </a:r>
            <a:r>
              <a:rPr lang="sr-Latn-RS" sz="1900" dirty="0" smtClean="0"/>
              <a:t>(</a:t>
            </a:r>
            <a:r>
              <a:rPr lang="sr-Cyrl-RS" sz="1900" dirty="0" smtClean="0"/>
              <a:t>лед)</a:t>
            </a:r>
          </a:p>
          <a:p>
            <a:pPr marL="812800" indent="-279400"/>
            <a:r>
              <a:rPr lang="sr-Cyrl-CS" sz="1900" dirty="0" smtClean="0"/>
              <a:t>Делује аналгетски, антиедематозно, спречава стварање хематома, </a:t>
            </a:r>
            <a:r>
              <a:rPr lang="sr-Cyrl-RS" sz="1900" dirty="0" smtClean="0"/>
              <a:t>смањује локални метаболизам и потребу за кисеоником, успорава развој хипоксије... </a:t>
            </a:r>
            <a:r>
              <a:rPr lang="sr-Cyrl-RS" sz="1900" i="1" dirty="0" smtClean="0"/>
              <a:t>(веома ефикасан приступ уз компресију) </a:t>
            </a:r>
            <a:endParaRPr lang="sr-Latn-RS" sz="1900" i="1" dirty="0" smtClean="0"/>
          </a:p>
          <a:p>
            <a:pPr marL="533400" indent="-266700"/>
            <a:r>
              <a:rPr lang="sr-Latn-RS" sz="1900" b="1" dirty="0" smtClean="0"/>
              <a:t>C</a:t>
            </a:r>
            <a:r>
              <a:rPr lang="sr-Latn-RS" sz="1900" dirty="0" smtClean="0"/>
              <a:t>ompression</a:t>
            </a:r>
            <a:r>
              <a:rPr lang="sr-Cyrl-RS" sz="1900" dirty="0" smtClean="0"/>
              <a:t> (компресија)</a:t>
            </a:r>
          </a:p>
          <a:p>
            <a:pPr marL="812800" indent="-279400"/>
            <a:r>
              <a:rPr lang="sr-Cyrl-RS" sz="1900" dirty="0" smtClean="0"/>
              <a:t>Смањује крварење и оток на месту повреде</a:t>
            </a:r>
            <a:endParaRPr lang="sr-Latn-RS" sz="1900" dirty="0" smtClean="0"/>
          </a:p>
          <a:p>
            <a:pPr marL="533400" indent="-266700"/>
            <a:r>
              <a:rPr lang="sr-Latn-RS" sz="1900" b="1" dirty="0" smtClean="0"/>
              <a:t>E</a:t>
            </a:r>
            <a:r>
              <a:rPr lang="sr-Latn-RS" sz="1900" dirty="0" smtClean="0"/>
              <a:t>levation</a:t>
            </a:r>
            <a:r>
              <a:rPr lang="sr-Cyrl-RS" sz="1900" dirty="0" smtClean="0"/>
              <a:t> (елевација)</a:t>
            </a:r>
          </a:p>
          <a:p>
            <a:pPr marL="812800" indent="-279400">
              <a:tabLst>
                <a:tab pos="631825" algn="l"/>
              </a:tabLst>
            </a:pPr>
            <a:r>
              <a:rPr lang="sr-Cyrl-RS" sz="1900" dirty="0" smtClean="0"/>
              <a:t>Смањује доток крви и повећава венски и лимфни одлив са повређеног места</a:t>
            </a:r>
          </a:p>
          <a:p>
            <a:pPr marL="812800" indent="-279400">
              <a:tabLst>
                <a:tab pos="631825" algn="l"/>
              </a:tabLst>
            </a:pPr>
            <a:r>
              <a:rPr lang="sr-Cyrl-RS" sz="1900" i="1" dirty="0" smtClean="0"/>
              <a:t>Повређени део треба да буде код повреде доњих ексемитета изнад нивоа кука, а код повреде горњих екстремитета изнад нивоа срца</a:t>
            </a:r>
            <a:r>
              <a:rPr lang="sr-Cyrl-RS" sz="1900" dirty="0" smtClean="0"/>
              <a:t>.</a:t>
            </a:r>
            <a:endParaRPr lang="en-US" sz="19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18488" cy="785818"/>
          </a:xfrm>
        </p:spPr>
        <p:txBody>
          <a:bodyPr/>
          <a:lstStyle/>
          <a:p>
            <a:pPr algn="ctr"/>
            <a:r>
              <a:rPr lang="sr-Cyrl-RS" dirty="0" smtClean="0"/>
              <a:t>Фармакотерапија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9313"/>
          </a:xfrm>
        </p:spPr>
        <p:txBody>
          <a:bodyPr/>
          <a:lstStyle/>
          <a:p>
            <a:r>
              <a:rPr lang="sr-Cyrl-RS" sz="2400" dirty="0" smtClean="0"/>
              <a:t>Најчешће коришћени медикаменти: </a:t>
            </a:r>
          </a:p>
          <a:p>
            <a:pPr marL="723900" indent="-368300"/>
            <a:r>
              <a:rPr lang="sr-Cyrl-RS" sz="2400" dirty="0" smtClean="0"/>
              <a:t>Аналгетици </a:t>
            </a:r>
          </a:p>
          <a:p>
            <a:pPr marL="723900" indent="-368300"/>
            <a:r>
              <a:rPr lang="sr-Cyrl-RS" sz="2400" dirty="0" smtClean="0"/>
              <a:t>Нестероидни антиинфламаторни лекови (НСАИЛ)</a:t>
            </a:r>
          </a:p>
          <a:p>
            <a:pPr marL="723900" indent="-368300"/>
            <a:r>
              <a:rPr lang="sr-Cyrl-RS" sz="2400" dirty="0" smtClean="0"/>
              <a:t>Кортикостероиди</a:t>
            </a:r>
          </a:p>
          <a:p>
            <a:r>
              <a:rPr lang="sr-Cyrl-RS" sz="2400" dirty="0" smtClean="0"/>
              <a:t>Потецијални проблем: некритичко коришћење лекова уводик је у штетни ефекат терапије и може бити удружено са ризиком допинг позитивног резултата.</a:t>
            </a:r>
          </a:p>
          <a:p>
            <a:r>
              <a:rPr lang="sr-Cyrl-RS" sz="2400" dirty="0" smtClean="0"/>
              <a:t>Општа препорука: оправдана и рационална примена медикамената у домену терапије бола и инфламаторних процеса узрокованих повредама. 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2493</TotalTime>
  <Words>947</Words>
  <Application>Microsoft Office PowerPoint</Application>
  <PresentationFormat>On-screen Show (4:3)</PresentationFormat>
  <Paragraphs>115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Network</vt:lpstr>
      <vt:lpstr>ИНТЕГРИСАНЕ АКАДЕМСКЕ СТУДИЈЕ ФАРМАЦИЈЕ И23 - Спортска фармација  Предавање 5</vt:lpstr>
      <vt:lpstr>Спортске активности и повреде</vt:lpstr>
      <vt:lpstr>Акутне спортске повреде</vt:lpstr>
      <vt:lpstr>Хроничне спортске повреде</vt:lpstr>
      <vt:lpstr>Фактори ризика за настанак  спортских повреда</vt:lpstr>
      <vt:lpstr>Превенција повреда</vt:lpstr>
      <vt:lpstr>Лечење спортских повреда</vt:lpstr>
      <vt:lpstr>PRICE процедура</vt:lpstr>
      <vt:lpstr>Фармакотерапија</vt:lpstr>
      <vt:lpstr>Парацетамол  у лечењу спортских повреда</vt:lpstr>
      <vt:lpstr>Ацетилсалицилна киселина у лечењу спортских повреда</vt:lpstr>
      <vt:lpstr>НСАИЛ у лечењу спортских повреда</vt:lpstr>
      <vt:lpstr>Препоруке за коришћење кортикостероидних ињекција у лечењу спортских повреда</vt:lpstr>
      <vt:lpstr>Препоруке за коришћење кортикостероидних ињекција у лечењу спортских повреда</vt:lpstr>
      <vt:lpstr>Препоруке за коришћење кортикостероидних ињекција у лечењу спортских повреда</vt:lpstr>
      <vt:lpstr>Препоруке за коришћење кортикостероидних ињекција у лечењу спортских повреда</vt:lpstr>
      <vt:lpstr>Спортске повреде - поједини модалитети физикалног и осталих видова терапијског приступа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Verzija za sajt fakulteta</dc:title>
  <dc:subject>Klinicki farmakolog</dc:subject>
  <dc:creator>Marko</dc:creator>
  <cp:lastModifiedBy>Marko</cp:lastModifiedBy>
  <cp:revision>1038</cp:revision>
  <dcterms:created xsi:type="dcterms:W3CDTF">2012-03-05T11:20:01Z</dcterms:created>
  <dcterms:modified xsi:type="dcterms:W3CDTF">2018-10-05T08:07:14Z</dcterms:modified>
</cp:coreProperties>
</file>